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58" r:id="rId4"/>
    <p:sldId id="260" r:id="rId5"/>
    <p:sldId id="259" r:id="rId6"/>
    <p:sldId id="267" r:id="rId7"/>
    <p:sldId id="257" r:id="rId8"/>
    <p:sldId id="270" r:id="rId9"/>
    <p:sldId id="263" r:id="rId10"/>
    <p:sldId id="268" r:id="rId11"/>
    <p:sldId id="269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79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D8883-BF69-42E9-A50B-AD8345C85C15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5886B-895F-4372-84BF-06C271B148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30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A3DC1-32BF-4B20-A109-5D436C188EED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6C719-F0AF-4436-A902-F33551A0A1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9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6C719-F0AF-4436-A902-F33551A0A1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266" name="Picture 2" descr="http://spacegrant.arizona.edu/sites/spacegrant.arizona.edu/files/about/logos/azsgc_logo_transparent_lg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627865" cy="838200"/>
          </a:xfrm>
          <a:prstGeom prst="rect">
            <a:avLst/>
          </a:prstGeom>
          <a:noFill/>
        </p:spPr>
      </p:pic>
      <p:pic>
        <p:nvPicPr>
          <p:cNvPr id="11268" name="Picture 4" descr="http://spacegrant.arizona.edu/sites/spacegrant.arizona.edu/files/about/logos/nic_web300x250ppi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34120" y="6019800"/>
            <a:ext cx="1009879" cy="838200"/>
          </a:xfrm>
          <a:prstGeom prst="rect">
            <a:avLst/>
          </a:prstGeom>
          <a:noFill/>
        </p:spPr>
      </p:pic>
      <p:pic>
        <p:nvPicPr>
          <p:cNvPr id="11272" name="Picture 8" descr="http://zikkir.com/brands/wp-content/themes/directorypress/thumbs/U.S-Department-of-Agriculture-logo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0" y="6096000"/>
            <a:ext cx="1105348" cy="762000"/>
          </a:xfrm>
          <a:prstGeom prst="rect">
            <a:avLst/>
          </a:prstGeom>
          <a:noFill/>
        </p:spPr>
      </p:pic>
      <p:pic>
        <p:nvPicPr>
          <p:cNvPr id="11274" name="Picture 10" descr="https://encrypted-tbn2.gstatic.com/images?q=tbn:ANd9GcRsTosCNDP3GKB6dSXYjVKnxhxcY33SC5XrYenhke_SgkFMkbsIbw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10200" y="6084277"/>
            <a:ext cx="838200" cy="773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61279-88E2-487A-9B54-F3E95A20EC07}" type="datetimeFigureOut">
              <a:rPr lang="en-US" smtClean="0"/>
              <a:pPr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EBF13-7E4F-48C0-B09E-E2E9DC5CD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prolonged soil moisture deficit on grassland biomass 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467600" cy="22860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John Hottenstein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Mentors: Susan Moran, USDA – Agricultural Research Service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Guillermo Ponce-Campos, University of Arizona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Main author: Morgan Ross, USDA – Agricultural Research Service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Arizona Space Grant Symposium, Tucson, AZ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April 12, 2014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2286000"/>
            <a:ext cx="161639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5201" y="2286001"/>
            <a:ext cx="1583480" cy="12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3.gstatic.com/images?q=tbn:ANd9GcTy1HOATn0op22RtTvh2uXHFPp7wQgMShC4OzUkA7b0ITEP388xOA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38400" y="2286000"/>
            <a:ext cx="1297972" cy="1221772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00800" y="2286000"/>
            <a:ext cx="144491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pmm.nasa.gov/sites/default/files/imageGallery/hurricane_depth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219200" y="2286000"/>
            <a:ext cx="1266044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93" y="2700178"/>
            <a:ext cx="5953607" cy="38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EVI and Soil Moisture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633378"/>
          </a:xfrm>
        </p:spPr>
        <p:txBody>
          <a:bodyPr/>
          <a:lstStyle/>
          <a:p>
            <a:r>
              <a:rPr lang="en-US" dirty="0" smtClean="0"/>
              <a:t>Dugway, UT (WL)</a:t>
            </a:r>
          </a:p>
          <a:p>
            <a:pPr lvl="1"/>
            <a:r>
              <a:rPr lang="en-US" dirty="0" smtClean="0"/>
              <a:t>Soil moisture values decrease but EVI values remain steady</a:t>
            </a:r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943600" y="3785392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EVI and Soil Moisture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1143000"/>
          </a:xfrm>
        </p:spPr>
        <p:txBody>
          <a:bodyPr/>
          <a:lstStyle/>
          <a:p>
            <a:r>
              <a:rPr lang="en-US" dirty="0" smtClean="0"/>
              <a:t>Cusco region, Peru (WL)</a:t>
            </a:r>
          </a:p>
          <a:p>
            <a:pPr lvl="1"/>
            <a:r>
              <a:rPr lang="en-US" dirty="0" smtClean="0"/>
              <a:t>Soil moisture and EVI are highly correlated</a:t>
            </a:r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383"/>
            <a:ext cx="5871201" cy="362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71" y="914400"/>
            <a:ext cx="3470294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72" y="2743200"/>
            <a:ext cx="34295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</p:spPr>
        <p:txBody>
          <a:bodyPr/>
          <a:lstStyle/>
          <a:p>
            <a:r>
              <a:rPr lang="en-US" dirty="0" smtClean="0"/>
              <a:t>Soil Moisture Use Efficiency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99020" y="1371600"/>
            <a:ext cx="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91400" y="3733800"/>
            <a:ext cx="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181600" y="208026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4267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Fort Reno, OK (LL)</a:t>
            </a:r>
          </a:p>
          <a:p>
            <a:pPr lvl="1"/>
            <a:r>
              <a:rPr lang="en-US" dirty="0" smtClean="0"/>
              <a:t>Sustained higher value of </a:t>
            </a:r>
            <a:r>
              <a:rPr lang="el-GR" dirty="0" smtClean="0"/>
              <a:t>Θ</a:t>
            </a:r>
            <a:r>
              <a:rPr lang="en-US" dirty="0" smtClean="0"/>
              <a:t>UE after and during prolonged soil moisture deficit</a:t>
            </a:r>
          </a:p>
          <a:p>
            <a:r>
              <a:rPr lang="en-US" dirty="0" smtClean="0"/>
              <a:t>Dugway, UT (WL)</a:t>
            </a:r>
          </a:p>
          <a:p>
            <a:pPr lvl="1"/>
            <a:r>
              <a:rPr lang="en-US" dirty="0" smtClean="0"/>
              <a:t>Single peak of </a:t>
            </a:r>
            <a:r>
              <a:rPr lang="el-GR" dirty="0" smtClean="0"/>
              <a:t>Θ</a:t>
            </a:r>
            <a:r>
              <a:rPr lang="en-US" dirty="0" smtClean="0"/>
              <a:t>UE during prolonged soil moisture deficit occurrence</a:t>
            </a:r>
          </a:p>
          <a:p>
            <a:r>
              <a:rPr lang="en-US" dirty="0" smtClean="0"/>
              <a:t>Cusco region, Peru (WL)</a:t>
            </a:r>
          </a:p>
          <a:p>
            <a:pPr lvl="1"/>
            <a:r>
              <a:rPr lang="el-GR" dirty="0" smtClean="0"/>
              <a:t>Θ</a:t>
            </a:r>
            <a:r>
              <a:rPr lang="en-US" dirty="0" smtClean="0"/>
              <a:t>UE remains consistent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81600" y="1143000"/>
            <a:ext cx="1295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11430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105400" y="6019800"/>
            <a:ext cx="1295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181600" y="2971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DG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2743200"/>
            <a:ext cx="3276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502" y="4559260"/>
            <a:ext cx="3414298" cy="221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81600" y="48006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99409" y="4559260"/>
            <a:ext cx="32766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315200" y="1828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Prolonged soil moisture deficit resulted in changes of the </a:t>
            </a:r>
            <a:r>
              <a:rPr lang="el-GR" dirty="0" smtClean="0">
                <a:latin typeface="Calibri"/>
              </a:rPr>
              <a:t>Θ</a:t>
            </a:r>
            <a:r>
              <a:rPr lang="en-US" dirty="0" smtClean="0">
                <a:latin typeface="Calibri"/>
              </a:rPr>
              <a:t>UE at both water- and light-limited sites</a:t>
            </a:r>
          </a:p>
          <a:p>
            <a:pPr lvl="1"/>
            <a:r>
              <a:rPr lang="en-US" dirty="0" smtClean="0">
                <a:latin typeface="Calibri"/>
              </a:rPr>
              <a:t>At water-limited sites, </a:t>
            </a:r>
            <a:r>
              <a:rPr lang="el-GR" dirty="0" smtClean="0"/>
              <a:t>Θ</a:t>
            </a:r>
            <a:r>
              <a:rPr lang="en-US" dirty="0" smtClean="0"/>
              <a:t>UE decreased to pre-deficit levels after the soil moisture deficit</a:t>
            </a:r>
          </a:p>
          <a:p>
            <a:pPr lvl="1"/>
            <a:r>
              <a:rPr lang="en-US" dirty="0" smtClean="0"/>
              <a:t>At light-limited sites, </a:t>
            </a:r>
            <a:r>
              <a:rPr lang="el-GR" dirty="0" smtClean="0"/>
              <a:t>Θ</a:t>
            </a:r>
            <a:r>
              <a:rPr lang="en-US" dirty="0" smtClean="0"/>
              <a:t>UE  remained high, sustaining throughout the soil moisture deficit</a:t>
            </a:r>
            <a:endParaRPr lang="en-US" dirty="0"/>
          </a:p>
        </p:txBody>
      </p:sp>
      <p:pic>
        <p:nvPicPr>
          <p:cNvPr id="10244" name="Picture 4" descr="http://earthobservatory.nasa.gov/Experiments/Biome/Images/picgrassland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4800600"/>
            <a:ext cx="2133600" cy="1603249"/>
          </a:xfrm>
          <a:prstGeom prst="rect">
            <a:avLst/>
          </a:prstGeom>
          <a:noFill/>
        </p:spPr>
      </p:pic>
      <p:pic>
        <p:nvPicPr>
          <p:cNvPr id="10246" name="Picture 6" descr="http://www.minnpost.com/sites/default/files/asset/6/6nljw9/6nljw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29200" y="4800600"/>
            <a:ext cx="2485534" cy="16002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581400" y="5029200"/>
            <a:ext cx="1447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Vs.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19812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Thank you to the Arizona NASA Space Grant Consortium, my mentors Susan Moran and Guillermo Ponce-Campos, and Morgan Ross for their help.</a:t>
            </a:r>
            <a:endParaRPr lang="en-US" dirty="0"/>
          </a:p>
        </p:txBody>
      </p:sp>
      <p:pic>
        <p:nvPicPr>
          <p:cNvPr id="4" name="Picture 2" descr="http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019800"/>
            <a:ext cx="627865" cy="838200"/>
          </a:xfrm>
          <a:prstGeom prst="rect">
            <a:avLst/>
          </a:prstGeom>
          <a:noFill/>
        </p:spPr>
      </p:pic>
      <p:pic>
        <p:nvPicPr>
          <p:cNvPr id="5" name="Picture 4" descr="http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134120" y="6019800"/>
            <a:ext cx="1009879" cy="838200"/>
          </a:xfrm>
          <a:prstGeom prst="rect">
            <a:avLst/>
          </a:prstGeom>
          <a:noFill/>
        </p:spPr>
      </p:pic>
      <p:pic>
        <p:nvPicPr>
          <p:cNvPr id="6" name="Picture 8" descr="http://zikkir.com/brands/wp-content/themes/directorypress/thumbs/U.S-Department-of-Agriculture-logo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86000" y="6096000"/>
            <a:ext cx="1105348" cy="762000"/>
          </a:xfrm>
          <a:prstGeom prst="rect">
            <a:avLst/>
          </a:prstGeom>
          <a:noFill/>
        </p:spPr>
      </p:pic>
      <p:pic>
        <p:nvPicPr>
          <p:cNvPr id="7" name="Picture 10" descr="https://encrypted-tbn2.gstatic.com/images?q=tbn:ANd9GcRsTosCNDP3GKB6dSXYjVKnxhxcY33SC5XrYenhke_SgkFMkbsIbw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10200" y="6084277"/>
            <a:ext cx="838200" cy="773723"/>
          </a:xfrm>
          <a:prstGeom prst="rect">
            <a:avLst/>
          </a:prstGeom>
          <a:noFill/>
        </p:spPr>
      </p:pic>
      <p:pic>
        <p:nvPicPr>
          <p:cNvPr id="9" name="Picture 8" descr="DSCN719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00400" y="13716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Moisture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Soil moisture is used to predict plant response</a:t>
            </a:r>
          </a:p>
          <a:p>
            <a:r>
              <a:rPr lang="en-US" dirty="0" smtClean="0"/>
              <a:t>Long duration soil moisture deficit causes widespread mortality</a:t>
            </a:r>
          </a:p>
          <a:p>
            <a:endParaRPr lang="en-US" dirty="0"/>
          </a:p>
        </p:txBody>
      </p:sp>
      <p:pic>
        <p:nvPicPr>
          <p:cNvPr id="4" name="Picture 1" descr="C:\Documents and Settings\rsstudent\Desktop\theworld.t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3395857"/>
            <a:ext cx="6400800" cy="346214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581400" y="4495800"/>
            <a:ext cx="76200" cy="76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733800" y="4419600"/>
            <a:ext cx="76200" cy="76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4191000" y="5257800"/>
            <a:ext cx="76200" cy="76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5334000" y="4800600"/>
            <a:ext cx="76200" cy="76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3733800" y="4572000"/>
            <a:ext cx="76200" cy="76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7391400" y="5334000"/>
            <a:ext cx="76200" cy="76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3276600"/>
            <a:ext cx="242430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00200" y="3581400"/>
            <a:ext cx="838200" cy="297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3962400" y="4495800"/>
            <a:ext cx="76200" cy="762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438400"/>
            <a:ext cx="4893578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Prolonged Soil Moisture Deficit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28600" y="1447800"/>
            <a:ext cx="3962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Soil moisture deficit (</a:t>
            </a:r>
            <a:r>
              <a:rPr lang="el-GR" dirty="0" smtClean="0"/>
              <a:t>Θ</a:t>
            </a:r>
            <a:r>
              <a:rPr lang="en-US" baseline="-25000" dirty="0" smtClean="0"/>
              <a:t>def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latin typeface="Calibri"/>
              </a:rPr>
              <a:t>when the mean monthly soil moisture is below the mean monthly deficit soil moisture value</a:t>
            </a:r>
          </a:p>
          <a:p>
            <a:r>
              <a:rPr lang="en-US" dirty="0" smtClean="0">
                <a:latin typeface="Calibri"/>
              </a:rPr>
              <a:t>Prolonged soil moisture deficit (P</a:t>
            </a:r>
            <a:r>
              <a:rPr lang="el-GR" dirty="0" smtClean="0">
                <a:latin typeface="Calibri"/>
              </a:rPr>
              <a:t>θ</a:t>
            </a:r>
            <a:r>
              <a:rPr lang="en-US" baseline="-25000" dirty="0" smtClean="0">
                <a:latin typeface="Calibri"/>
              </a:rPr>
              <a:t>def</a:t>
            </a:r>
            <a:r>
              <a:rPr lang="en-US" dirty="0" smtClean="0">
                <a:latin typeface="Calibri"/>
              </a:rPr>
              <a:t>)</a:t>
            </a:r>
          </a:p>
          <a:p>
            <a:pPr lvl="1"/>
            <a:r>
              <a:rPr lang="en-US" dirty="0" smtClean="0">
                <a:latin typeface="Calibri"/>
              </a:rPr>
              <a:t>occurred when soil moisture deficit continued for greater than 10 months</a:t>
            </a:r>
            <a:endParaRPr lang="en-US" dirty="0" smtClean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077200" y="2286000"/>
            <a:ext cx="0" cy="114300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0" y="2286000"/>
            <a:ext cx="0" cy="1143000"/>
          </a:xfrm>
          <a:prstGeom prst="line">
            <a:avLst/>
          </a:prstGeom>
          <a:ln w="28575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7800" y="3200400"/>
            <a:ext cx="28194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248400" y="4267200"/>
            <a:ext cx="3048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81800" y="5029200"/>
            <a:ext cx="205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If greater than 10 months then classified as a P</a:t>
            </a:r>
            <a:r>
              <a:rPr lang="el-GR" b="1" dirty="0" smtClean="0"/>
              <a:t>θ</a:t>
            </a:r>
            <a:r>
              <a:rPr lang="en-US" b="1" baseline="-25000" dirty="0" smtClean="0"/>
              <a:t>def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43400" y="4495800"/>
            <a:ext cx="457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6400800" y="1905000"/>
            <a:ext cx="76200" cy="38100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715000" y="1524000"/>
            <a:ext cx="2133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Drought Identified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191000" y="4343400"/>
            <a:ext cx="213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Mean monthly soil moisture value</a:t>
            </a:r>
            <a:endParaRPr lang="en-US" b="1" dirty="0"/>
          </a:p>
        </p:txBody>
      </p:sp>
      <p:cxnSp>
        <p:nvCxnSpPr>
          <p:cNvPr id="27" name="Straight Arrow Connector 26"/>
          <p:cNvCxnSpPr>
            <a:stCxn id="25" idx="0"/>
          </p:cNvCxnSpPr>
          <p:nvPr/>
        </p:nvCxnSpPr>
        <p:spPr>
          <a:xfrm flipV="1">
            <a:off x="5257800" y="3200400"/>
            <a:ext cx="533400" cy="11430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72200" y="3276600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629400" y="3276600"/>
            <a:ext cx="0" cy="1066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6477000" y="4419600"/>
            <a:ext cx="5334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334000" y="2438400"/>
            <a:ext cx="2590800" cy="0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uild="p"/>
      <p:bldP spid="34" grpId="0"/>
      <p:bldP spid="32" grpId="0" animBg="1"/>
      <p:bldP spid="43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Data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situ</a:t>
            </a:r>
          </a:p>
          <a:p>
            <a:pPr lvl="1"/>
            <a:r>
              <a:rPr lang="en-US" dirty="0" smtClean="0"/>
              <a:t>Soil Climate Analysis Network (SCAN) data</a:t>
            </a:r>
          </a:p>
          <a:p>
            <a:r>
              <a:rPr lang="en-US" dirty="0" smtClean="0"/>
              <a:t>Remote Sensing</a:t>
            </a:r>
          </a:p>
          <a:p>
            <a:pPr lvl="1"/>
            <a:r>
              <a:rPr lang="en-US" dirty="0" smtClean="0"/>
              <a:t>Soil Moisture and Ocean Salinity (SMOS) satellite</a:t>
            </a:r>
          </a:p>
          <a:p>
            <a:pPr lvl="1"/>
            <a:r>
              <a:rPr lang="en-US" dirty="0" smtClean="0"/>
              <a:t>MODIS Enhanced Vegetation Index (EVI)</a:t>
            </a:r>
            <a:endParaRPr lang="en-US" dirty="0"/>
          </a:p>
        </p:txBody>
      </p:sp>
      <p:pic>
        <p:nvPicPr>
          <p:cNvPr id="5" name="Picture 2" descr="http://spacefellowship.com/wp-content/uploads/2009/11/smos_view6_FINAL_H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72200" y="3276600"/>
            <a:ext cx="2551237" cy="1492374"/>
          </a:xfrm>
          <a:prstGeom prst="rect">
            <a:avLst/>
          </a:prstGeom>
          <a:noFill/>
        </p:spPr>
      </p:pic>
      <p:pic>
        <p:nvPicPr>
          <p:cNvPr id="6" name="Picture 8" descr="File:Aqua instrument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2200" y="4876800"/>
            <a:ext cx="2534717" cy="1676400"/>
          </a:xfrm>
          <a:prstGeom prst="rect">
            <a:avLst/>
          </a:prstGeom>
          <a:noFill/>
        </p:spPr>
      </p:pic>
      <p:pic>
        <p:nvPicPr>
          <p:cNvPr id="3074" name="Picture 2" descr="http://www.wcc.nrcs.usda.gov/siteimages/216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72200" y="1295400"/>
            <a:ext cx="2540000" cy="1905001"/>
          </a:xfrm>
          <a:prstGeom prst="rect">
            <a:avLst/>
          </a:prstGeom>
          <a:noFill/>
        </p:spPr>
      </p:pic>
      <p:pic>
        <p:nvPicPr>
          <p:cNvPr id="3076" name="Picture 4" descr="http://upload.wikimedia.org/math/5/e/7/5e7d398849c160c38bc3974d0fc4fed8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0" y="5791200"/>
            <a:ext cx="421005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3820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Determine how a prolonged soil moisture deficit affected site soil moisture use efficiency.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0480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Soil moisture use efficiency (</a:t>
            </a:r>
            <a:r>
              <a:rPr lang="el-GR" sz="4000" dirty="0" smtClean="0"/>
              <a:t>Θ</a:t>
            </a:r>
            <a:r>
              <a:rPr lang="en-US" sz="4000" dirty="0" smtClean="0"/>
              <a:t>UE)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352800"/>
            <a:ext cx="371348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 smtClean="0"/>
              <a:t>Grasslands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722812" y="1382713"/>
            <a:ext cx="4040188" cy="639762"/>
          </a:xfrm>
        </p:spPr>
        <p:txBody>
          <a:bodyPr/>
          <a:lstStyle/>
          <a:p>
            <a:r>
              <a:rPr lang="en-US" dirty="0" smtClean="0"/>
              <a:t>Arid Grasslands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2" y="2022475"/>
            <a:ext cx="4040188" cy="796925"/>
          </a:xfrm>
        </p:spPr>
        <p:txBody>
          <a:bodyPr>
            <a:normAutofit/>
          </a:bodyPr>
          <a:lstStyle/>
          <a:p>
            <a:r>
              <a:rPr lang="en-US" sz="2100" dirty="0" smtClean="0"/>
              <a:t>Water limited (WL)</a:t>
            </a:r>
          </a:p>
          <a:p>
            <a:r>
              <a:rPr lang="en-US" sz="2100" dirty="0" smtClean="0"/>
              <a:t>Annual precipitation &lt; 500 mm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57200" y="1371600"/>
            <a:ext cx="4041775" cy="639762"/>
          </a:xfrm>
        </p:spPr>
        <p:txBody>
          <a:bodyPr/>
          <a:lstStyle/>
          <a:p>
            <a:r>
              <a:rPr lang="en-US" dirty="0" smtClean="0"/>
              <a:t>Mesic Grasslands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011362"/>
            <a:ext cx="4041775" cy="644525"/>
          </a:xfrm>
        </p:spPr>
        <p:txBody>
          <a:bodyPr>
            <a:noAutofit/>
          </a:bodyPr>
          <a:lstStyle/>
          <a:p>
            <a:r>
              <a:rPr lang="en-US" sz="2100" dirty="0" smtClean="0"/>
              <a:t>Light limited (LL)</a:t>
            </a:r>
          </a:p>
          <a:p>
            <a:r>
              <a:rPr lang="en-US" sz="2100" dirty="0" smtClean="0"/>
              <a:t>Annual Precipitation ≥ 500 mm</a:t>
            </a:r>
          </a:p>
        </p:txBody>
      </p:sp>
      <p:sp>
        <p:nvSpPr>
          <p:cNvPr id="11" name="Text Placeholder 7"/>
          <p:cNvSpPr txBox="1">
            <a:spLocks/>
          </p:cNvSpPr>
          <p:nvPr/>
        </p:nvSpPr>
        <p:spPr>
          <a:xfrm>
            <a:off x="6172199" y="5562600"/>
            <a:ext cx="2590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Cusco</a:t>
            </a:r>
            <a:r>
              <a:rPr kumimoji="0" lang="en-US" sz="19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region, Peru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/>
              <a:t>Remote sensing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Arid grassland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28600" y="31242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7"/>
          <p:cNvSpPr txBox="1">
            <a:spLocks/>
          </p:cNvSpPr>
          <p:nvPr/>
        </p:nvSpPr>
        <p:spPr>
          <a:xfrm>
            <a:off x="304800" y="3352800"/>
            <a:ext cx="47244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dirty="0" smtClean="0"/>
              <a:t>3 of the 10 sites will be highlighted: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3276600" y="5562600"/>
            <a:ext cx="2590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Dugway, UT</a:t>
            </a:r>
            <a:endParaRPr kumimoji="0" lang="en-US" sz="19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/>
              <a:t>SCAN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/>
              <a:t>Arid 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grassland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Placeholder 7"/>
          <p:cNvSpPr txBox="1">
            <a:spLocks/>
          </p:cNvSpPr>
          <p:nvPr/>
        </p:nvSpPr>
        <p:spPr>
          <a:xfrm>
            <a:off x="304800" y="5562600"/>
            <a:ext cx="2590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Fort Reno, OK</a:t>
            </a:r>
            <a:endParaRPr kumimoji="0" lang="en-US" sz="19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/>
              <a:t>SCAN Network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Mesic grassland</a:t>
            </a:r>
            <a:endParaRPr kumimoji="0" lang="en-U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352800" y="3886200"/>
            <a:ext cx="2514600" cy="16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48400" y="3886200"/>
            <a:ext cx="2514600" cy="16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886201"/>
            <a:ext cx="2514600" cy="16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57800" y="1219200"/>
            <a:ext cx="3383954" cy="212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75" y="2971800"/>
            <a:ext cx="3499525" cy="219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648" y="4699271"/>
            <a:ext cx="3472152" cy="215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838200"/>
          </a:xfrm>
        </p:spPr>
        <p:txBody>
          <a:bodyPr/>
          <a:lstStyle/>
          <a:p>
            <a:r>
              <a:rPr lang="en-US" dirty="0" smtClean="0"/>
              <a:t>Soil Moisture Deficit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76800" y="1447800"/>
            <a:ext cx="359467" cy="432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2672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Fort Reno, OK (LL)</a:t>
            </a:r>
          </a:p>
          <a:p>
            <a:pPr lvl="1"/>
            <a:r>
              <a:rPr lang="en-US" dirty="0" smtClean="0"/>
              <a:t>Prolonged soil moisture deficit occurred in 2010 and 2012</a:t>
            </a:r>
          </a:p>
          <a:p>
            <a:r>
              <a:rPr lang="en-US" dirty="0" smtClean="0"/>
              <a:t>Dugway, UT (WL)</a:t>
            </a:r>
          </a:p>
          <a:p>
            <a:pPr lvl="1"/>
            <a:r>
              <a:rPr lang="en-US" dirty="0" smtClean="0"/>
              <a:t>Prolonged soil moisture deficit occurred in 2011</a:t>
            </a:r>
          </a:p>
          <a:p>
            <a:r>
              <a:rPr lang="en-US" dirty="0" smtClean="0"/>
              <a:t>Cusco region, Peru (WL)</a:t>
            </a:r>
          </a:p>
          <a:p>
            <a:pPr lvl="1"/>
            <a:r>
              <a:rPr lang="en-US" dirty="0" smtClean="0"/>
              <a:t>No prolonged soil moisture deficit occurred during study period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7696200" y="1295400"/>
            <a:ext cx="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001000" y="1295400"/>
            <a:ext cx="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7757160" y="3048000"/>
            <a:ext cx="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638800" y="4876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638800" y="12954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638800" y="3124200"/>
            <a:ext cx="1295400" cy="228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31242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09" y="2819400"/>
            <a:ext cx="5908991" cy="378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EVI and Soil Moisture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91200" y="5105400"/>
            <a:ext cx="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772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Fort Reno, OK (LL)</a:t>
            </a:r>
          </a:p>
          <a:p>
            <a:pPr lvl="1"/>
            <a:r>
              <a:rPr lang="en-US" dirty="0" smtClean="0"/>
              <a:t>EVI becomes more correlated with precipitation after prolonged soil moisture deficit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49244</TotalTime>
  <Words>486</Words>
  <Application>Microsoft Office PowerPoint</Application>
  <PresentationFormat>On-screen Show (4:3)</PresentationFormat>
  <Paragraphs>84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Impact of prolonged soil moisture deficit on grassland biomass production</vt:lpstr>
      <vt:lpstr>Soil Moisture</vt:lpstr>
      <vt:lpstr>Prolonged Soil Moisture Deficit</vt:lpstr>
      <vt:lpstr>Data Networks</vt:lpstr>
      <vt:lpstr>Objective</vt:lpstr>
      <vt:lpstr>PowerPoint Presentation</vt:lpstr>
      <vt:lpstr>Grasslands</vt:lpstr>
      <vt:lpstr>Soil Moisture Deficit</vt:lpstr>
      <vt:lpstr>EVI and Soil Moisture</vt:lpstr>
      <vt:lpstr>EVI and Soil Moisture</vt:lpstr>
      <vt:lpstr>EVI and Soil Moisture</vt:lpstr>
      <vt:lpstr>Soil Moisture Use Efficiency</vt:lpstr>
      <vt:lpstr>Conclusions</vt:lpstr>
      <vt:lpstr>Acknowledgements</vt:lpstr>
    </vt:vector>
  </TitlesOfParts>
  <Company>USDA-ARS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prolonged soil moisture deficit on grassland biomass production</dc:title>
  <dc:creator>rsStudent</dc:creator>
  <cp:lastModifiedBy>hope</cp:lastModifiedBy>
  <cp:revision>406</cp:revision>
  <dcterms:created xsi:type="dcterms:W3CDTF">2014-03-14T21:04:20Z</dcterms:created>
  <dcterms:modified xsi:type="dcterms:W3CDTF">2014-04-03T02:35:24Z</dcterms:modified>
</cp:coreProperties>
</file>